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312" r:id="rId3"/>
    <p:sldId id="298" r:id="rId4"/>
    <p:sldId id="313" r:id="rId5"/>
    <p:sldId id="309" r:id="rId6"/>
    <p:sldId id="26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70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75" r:id="rId69"/>
    <p:sldId id="357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65" r:id="rId78"/>
    <p:sldId id="366" r:id="rId79"/>
    <p:sldId id="367" r:id="rId80"/>
    <p:sldId id="368" r:id="rId81"/>
    <p:sldId id="369" r:id="rId82"/>
    <p:sldId id="370" r:id="rId83"/>
    <p:sldId id="371" r:id="rId84"/>
    <p:sldId id="372" r:id="rId85"/>
    <p:sldId id="373" r:id="rId86"/>
    <p:sldId id="374" r:id="rId8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6" autoAdjust="0"/>
    <p:restoredTop sz="82462" autoAdjust="0"/>
  </p:normalViewPr>
  <p:slideViewPr>
    <p:cSldViewPr snapToGrid="0">
      <p:cViewPr varScale="1">
        <p:scale>
          <a:sx n="93" d="100"/>
          <a:sy n="93" d="100"/>
        </p:scale>
        <p:origin x="7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7E1E5-3EA9-4453-B46D-75DC32A87D4B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36F25-859B-4738-96E1-209FD9E498A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1206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make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4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You might fail 5 times while doing something but in the end you will understand how it works and be able to replicate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7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Started by Guido Van Rossum as a hobby</a:t>
            </a:r>
            <a:r>
              <a:rPr lang="en-US" dirty="0">
                <a:cs typeface="Calibri"/>
              </a:rPr>
              <a:t> over the Christmas vacation.</a:t>
            </a:r>
          </a:p>
          <a:p>
            <a:r>
              <a:rPr lang="en-US" dirty="0">
                <a:cs typeface="Calibri"/>
              </a:rPr>
              <a:t>- named after Monty Python's Flying Circus</a:t>
            </a:r>
          </a:p>
          <a:p>
            <a:r>
              <a:rPr lang="en-US" dirty="0">
                <a:cs typeface="Calibri"/>
              </a:rPr>
              <a:t>- First released in 1991, loved by Unix scripters</a:t>
            </a:r>
          </a:p>
          <a:p>
            <a:r>
              <a:rPr lang="en-US" dirty="0">
                <a:cs typeface="Calibri"/>
              </a:rPr>
              <a:t>- Now transformed into the most popular interpreted language. You can build anything with it!</a:t>
            </a:r>
          </a:p>
          <a:p>
            <a:r>
              <a:rPr lang="en-US" dirty="0">
                <a:cs typeface="Calibri"/>
              </a:rPr>
              <a:t>- Facts! Python was the most used language in 2016 and still most likely is!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62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4063" y="1143000"/>
            <a:ext cx="53498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choose it instead of MATLAB, R, SAS, Stata and others?</a:t>
            </a:r>
          </a:p>
          <a:p>
            <a:r>
              <a:rPr lang="en-US" dirty="0"/>
              <a:t>- It is free and open source</a:t>
            </a:r>
            <a:endParaRPr lang="en-US" dirty="0">
              <a:cs typeface="Calibri"/>
            </a:endParaRPr>
          </a:p>
          <a:p>
            <a:r>
              <a:rPr lang="en-US" dirty="0"/>
              <a:t>- Intuitive and easy to learn</a:t>
            </a:r>
            <a:endParaRPr lang="en-US" dirty="0">
              <a:cs typeface="Calibri"/>
            </a:endParaRPr>
          </a:p>
          <a:p>
            <a:r>
              <a:rPr lang="en-US" dirty="0"/>
              <a:t>- Extremely versatile – examples</a:t>
            </a:r>
            <a:r>
              <a:rPr lang="en-US" dirty="0">
                <a:cs typeface="Calibri"/>
              </a:rPr>
              <a:t> – websites, planes, robots, data</a:t>
            </a:r>
          </a:p>
          <a:p>
            <a:r>
              <a:rPr lang="en-US" dirty="0"/>
              <a:t>- </a:t>
            </a:r>
            <a:r>
              <a:rPr lang="en-US" dirty="0">
                <a:cs typeface="Calibri"/>
              </a:rPr>
              <a:t>Large and friendly community</a:t>
            </a:r>
          </a:p>
          <a:p>
            <a:r>
              <a:rPr lang="en-US" dirty="0">
                <a:cs typeface="Calibri"/>
              </a:rPr>
              <a:t>- packages</a:t>
            </a:r>
          </a:p>
          <a:p>
            <a:r>
              <a:rPr lang="en-US" dirty="0">
                <a:cs typeface="Calibri"/>
              </a:rPr>
              <a:t>Very important in industry and academia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F02F12-8CB9-4D76-A48D-C4A5C982B70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1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/>
              <a:t>Hier</a:t>
            </a:r>
            <a:r>
              <a:rPr lang="en-GB" b="1" dirty="0"/>
              <a:t> </a:t>
            </a:r>
            <a:r>
              <a:rPr lang="en-GB" b="1" dirty="0" err="1"/>
              <a:t>zijn</a:t>
            </a:r>
            <a:r>
              <a:rPr lang="en-GB" b="1" dirty="0"/>
              <a:t> we </a:t>
            </a:r>
            <a:r>
              <a:rPr lang="en-GB" b="1" dirty="0" err="1"/>
              <a:t>gebleven</a:t>
            </a:r>
            <a:r>
              <a:rPr lang="en-GB" b="1" dirty="0"/>
              <a:t>!</a:t>
            </a:r>
            <a:endParaRPr lang="en-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36F25-859B-4738-96E1-209FD9E498AE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383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8809-BA94-428B-8ABE-867D0664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C7B93-2015-4A76-A08E-155710DA3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A90E6-A71B-4701-B49F-DC640F15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6F3D0-7432-4C69-A1D4-0F37A03F0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8D0DF-8A1D-4368-9F61-B7B430220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9028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03A8C-6F7E-4F77-A051-269DEF1D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1D1D95-7DBB-48CF-8454-1B3CB9434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70BEA-F9D3-4CBA-8A3B-22BC09FB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9347-5D19-4659-B109-B9E4CBA5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43F6E-9082-4694-A829-AB98C3E9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997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E82FC9-57EA-439A-BD39-F3A98CF8F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B8FA7A-5A60-43DE-B243-FB4F1B1CC6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A2A3B-8A06-4699-AB42-9BF65785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35382-E021-41DE-A6C1-E0A9D342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B9266-7DF3-439A-B693-2165F4E0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245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95243-4B4D-44C8-9E9B-274E6D81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86308-F173-48B2-98BE-A1DF21999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BB0AE-619C-4B9D-A279-48BBC286D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BD523-719F-4D18-AC45-0407FE63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4A187-C8A1-40AE-9083-B0273AF2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16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BD77-1585-4486-A75A-3822C7E5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2DDC6-19C0-4149-B0FC-E5BB1A0BA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56AA3-ECA2-4AD6-9975-D0CE6402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206B5-958B-442C-A345-C888D688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3E862-AA0E-49E3-83E3-1677AB8F0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408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22852-5857-4E4F-923C-5D395212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385D-2335-42F8-B65B-50DF81FF0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4F634-3499-48B8-8689-EF8EE2AF6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9B91A-83BD-4D7B-9E5A-5096FA87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785C2-D2CB-41C0-8F0F-DF054656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F874D-593A-49EA-9695-A0C04CA77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8773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0DB7-9B59-4E4A-84FB-0DAA5AE9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4EE76-DC42-47F7-9232-B4305B6A4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38C96-02D3-42CA-95F4-C80EA645A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82D119-67E3-4538-83D6-4C5608AE7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81237A-1123-4443-854E-D6E9ED7D10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EB6214-3BFC-4776-8CD1-2A6722E47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0374F-18A9-46BE-BD19-F58960B3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43E84-2945-4171-B2A4-BBFECC94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3539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97CD0-0D6F-46DA-AD66-33C2A6E19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BB285-E264-4C99-8679-BA80226FB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08D98-14F7-4FE6-87E0-C73EAB955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A6B55-0293-4A6C-BD56-4DF05982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199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24212-B182-4015-9BF5-E7FA36203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883C7-1673-47F4-B0A8-05DD5877B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AF673-7B52-48EF-9DE9-5A53E603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897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3326-E37D-4AD5-8720-2E88BD05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6D5B6-10B4-443B-9DC5-EE60C5F2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48CA-AFCE-408D-9AAC-C09DE6C5F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451E1-6D79-470A-837B-E27108BCA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261E1-03AD-4357-AF21-B2AEA3BE9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6285F-738B-41DF-B40A-5C7A3E7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945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38DA-04C4-4C78-B7FE-5930CBA3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D658-F864-47BB-BD12-31E635ABF4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4FFD5-3015-4B0E-A477-1ED1668B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E05FA-B936-4F77-9D72-017DC561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34E77-98E3-481F-B5CE-A83A7930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DD47B-36F3-47CF-8462-D4C015C3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4852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7F645-0FF0-4764-8969-48694B1C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7D253-2C8E-4EAF-A1F3-BA9D883B6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E6E70-2A41-4AA0-886D-595DDFE95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DFE15-61B7-4CA0-BC22-9E47EB132A33}" type="datetimeFigureOut">
              <a:rPr lang="en-NL" smtClean="0"/>
              <a:t>01/07/2021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DD381-D14B-43C1-97EF-FEF60CD73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9C79B-73C5-45B7-AC38-94A8C7612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76427-D04C-4E0B-A851-5A323D6ADFF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2807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lic.kr/p/iDw8D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5D92-933A-4EA8-91E2-9E6287C1D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E0BD5E-6DC9-4539-B79E-565A20AD0B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9DAC0F-9A11-4A51-9E9F-D66FFD2FE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6" y="320581"/>
            <a:ext cx="64770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61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9E86-6D7A-4C93-8551-D342B8E0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 Hello World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F89F6-CF3C-43F4-81EE-3263D265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D8C73-A503-45DA-A148-3D07D7DA0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5246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7D459-92AF-4A77-B606-3AF6A153F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Literal and Comments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3053-357E-45F1-9447-6E4D1510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4A349-1F04-40FC-ACDF-50CD7CA4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67700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544431-C03D-4C8F-B46E-D19E27969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98808"/>
            <a:ext cx="75057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FBB1-A739-47B9-9F82-A720F90B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Datatypes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4521B-52D4-4047-8821-D270DF55F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4776D-536A-4ABD-B134-A88557D3A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248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0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7367-BD57-468E-82F0-A77BAB9F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059B-AF59-48B3-A61F-14B719A94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CB950-EB28-42D3-BFBD-2B5D5A802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8388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83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EF04-6C1B-4800-8C16-E87C281E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FC877-8140-4D07-91A3-C1E838929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4FF05-1FB6-4F2F-9955-6381D30B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010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8E41-035D-4BED-B235-7CAFBDD5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Assignment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3E7C2-B83F-4FCF-858F-A902A783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2E524-A06D-4A5C-BC25-FB78DE56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149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35046-0F86-4664-9D4B-6D8B4A45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Simultaneous Assignment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11128-BC5A-4C77-A88A-81BE1E82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5001B-A770-4929-862F-1A95EFD9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7532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7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2F1-7704-4303-A6D2-48B274DD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3 A simple Python Script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AFD8-4B7B-449E-8E16-9F012E282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0955D-5899-4761-A63F-19D5DCD7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581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9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4760-C71D-4F96-B6AB-B7C04167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Constants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BC8DE-8102-45B9-8D38-8E86823A2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BF121-7B02-46FC-A9A0-25049ACB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75" y="1877762"/>
            <a:ext cx="83343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86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26B4-2BC7-4F68-B0CB-1FEA17ADD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Deleting a variable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CC28-9960-445E-A8F6-457F1D22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985B0-AD4F-40EA-BB82-90A129ED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52" y="1908258"/>
            <a:ext cx="6471029" cy="14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2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43DC-BB36-4D57-A440-D89C0676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Now let me ask something..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97497-D44A-4C88-9F25-0F5FCED90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Why do you want to learn Python/programming?</a:t>
            </a:r>
          </a:p>
          <a:p>
            <a:r>
              <a:rPr lang="en-US">
                <a:cs typeface="Calibri"/>
              </a:rPr>
              <a:t>What would you use Python for?</a:t>
            </a:r>
          </a:p>
        </p:txBody>
      </p:sp>
    </p:spTree>
    <p:extLst>
      <p:ext uri="{BB962C8B-B14F-4D97-AF65-F5344CB8AC3E}">
        <p14:creationId xmlns:p14="http://schemas.microsoft.com/office/powerpoint/2010/main" val="173582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E5BD-D962-41F8-BCEF-5259CF76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Writing a Python Module – main()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B04F6-AA9E-4AC3-A9AB-7D5434659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74EF6-5FF1-4850-9A1C-1189D77B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8450"/>
            <a:ext cx="786765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84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1E11-8A87-4069-A15E-2FFEF7B7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Print() 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0E8FD-CFF1-4547-8852-1D2F896ED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9C72B-1A47-46D8-88B7-5328F82C2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0544"/>
            <a:ext cx="81438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3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AEEB4-DFCC-4523-AC12-490EF508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Named Arguments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7AB8A-AFE5-4B73-8700-4A77410A6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B73C31-1D69-4882-85C6-D16D647F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81724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DA24-3DC9-413D-8109-A2C9E9CC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Collecting User Input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59BA-F84E-4AD4-97D1-3C4EF8E60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E351D-C042-450C-A456-81160D1B9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2487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5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D507-39BA-450F-B6D8-47178C83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4 Hello You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0D212-8E79-459F-A962-A1789F476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AF257-F0B3-4EC5-9BB8-9887AB62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1531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E6BF-EFB4-4761-A64E-2E054CC2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Help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9A49-1805-490B-BDD9-731D491A1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8E2A0-0833-404F-B9D8-92864534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884" y="0"/>
            <a:ext cx="820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0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1CE8-4076-4AE8-AE7E-E79104EC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76B24-E9F9-4758-8BF2-7EED203C1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Linear Functions - YouTube">
            <a:extLst>
              <a:ext uri="{FF2B5EF4-FFF2-40B4-BE49-F238E27FC236}">
                <a16:creationId xmlns:a16="http://schemas.microsoft.com/office/drawing/2014/main" id="{B5D60B90-BF52-4733-81CB-49E35AB3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CFC900-B4C4-4B3F-B060-D6B29EC351EE}"/>
              </a:ext>
            </a:extLst>
          </p:cNvPr>
          <p:cNvSpPr/>
          <p:nvPr/>
        </p:nvSpPr>
        <p:spPr>
          <a:xfrm>
            <a:off x="1284270" y="164387"/>
            <a:ext cx="3811712" cy="1160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790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7525-3047-40D5-B8C2-BAE2510C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Modules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61DD6-6C09-4D2E-9C81-44C9207C6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C4F6AF-6CAD-46DD-BA29-CA4B62D3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876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3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198B-F2F5-4ACD-AB28-3F8EF62E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4420A-3ABA-45BF-847A-268F98069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09852-0C05-4BD4-B090-6BD2641B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1019"/>
            <a:ext cx="56864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39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DA6F-5983-4B65-8AAA-A928F322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7BBEE-22CB-4BDC-89B3-1DDA211C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89D9B-097C-4690-B19E-688DE5EC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648325" cy="473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7FBDC-1CE5-490B-A376-F9718679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84" y="6335712"/>
            <a:ext cx="28194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69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930D-2B8C-4BE3-889D-A0995CD5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Failure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A2B00-5B01-4828-87D2-F66467E4E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Coding is all about trial and error.</a:t>
            </a:r>
          </a:p>
          <a:p>
            <a:r>
              <a:rPr lang="en-US">
                <a:cs typeface="Calibri"/>
              </a:rPr>
              <a:t>Don't be afraid of it.</a:t>
            </a:r>
          </a:p>
          <a:p>
            <a:r>
              <a:rPr lang="en-US">
                <a:cs typeface="Calibri"/>
              </a:rPr>
              <a:t>Error messages aren't scary, they are useful.</a:t>
            </a:r>
          </a:p>
        </p:txBody>
      </p:sp>
    </p:spTree>
    <p:extLst>
      <p:ext uri="{BB962C8B-B14F-4D97-AF65-F5344CB8AC3E}">
        <p14:creationId xmlns:p14="http://schemas.microsoft.com/office/powerpoint/2010/main" val="2506050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BBABB-0566-4636-BA7A-1F8DB1AB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 Scope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46906-20B0-4EA6-AEBD-5F5EF0EC8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EEE4E-BD8E-405A-BA3C-DDB66DFE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17220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2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F5EA-D0AD-4FBC-911D-C7032CED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Global Variables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C70-6A74-4F8F-A2D0-F03221A4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9A1F6-386B-47AC-8D4B-DE9FEC71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" y="1825625"/>
            <a:ext cx="78867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7DE9-BCED-4891-8C4E-CF54889C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FB3BE-6D30-4F2D-9311-2DB1F405B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E0CB2-E49C-4B4C-8C3A-CAF96D148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4391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63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60BA-D4FF-4373-A25A-875A9DAD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 Parameters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379FC-52E0-4674-B28C-B38A690A5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868AE-0D4C-4347-9E52-4DC6E848F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295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0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8E5D-60F7-4260-84F8-D785861C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BD1CB-0D2A-4E5F-8AEC-0CB47A089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C768F-09FD-4C65-B6B1-CDF11B87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1532"/>
            <a:ext cx="58769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41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E9F3-5034-4BBE-A8AD-228BE7DE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 Names in calls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BF583-0F7C-4C0D-8CAF-30B58DDCC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5B6498-EFDD-494D-9B8D-E701D1FE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0462"/>
            <a:ext cx="7943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8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BA05-1808-463D-BCE4-DD05D3B14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 A Function with Parameters</a:t>
            </a:r>
            <a:endParaRPr lang="en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D1CB6F-6423-4533-A6BE-88FE0767D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915" y="4348705"/>
            <a:ext cx="5619750" cy="23050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D7D7C4-6A58-4E25-85B1-A0FB6D81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4009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4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CF981-612E-41F3-8135-39A63BBC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5 Challenge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94D82-3D38-40DE-BCC2-69641AE7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CE1DB-1EBD-412C-BE1D-44F7F16A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6269"/>
            <a:ext cx="8086725" cy="421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D8196F-F1FA-424C-8E78-F98795516505}"/>
              </a:ext>
            </a:extLst>
          </p:cNvPr>
          <p:cNvSpPr txBox="1"/>
          <p:nvPr/>
        </p:nvSpPr>
        <p:spPr>
          <a:xfrm>
            <a:off x="2558266" y="3531741"/>
            <a:ext cx="8219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1,2,3</a:t>
            </a:r>
            <a:endParaRPr lang="en-NL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527A2-F385-4916-856E-AD905F4EDECF}"/>
              </a:ext>
            </a:extLst>
          </p:cNvPr>
          <p:cNvSpPr txBox="1"/>
          <p:nvPr/>
        </p:nvSpPr>
        <p:spPr>
          <a:xfrm>
            <a:off x="3380198" y="4937588"/>
            <a:ext cx="8219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-1,2,3</a:t>
            </a:r>
            <a:endParaRPr lang="en-NL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DE57E-640E-40D2-9302-DB416C8D1BAC}"/>
              </a:ext>
            </a:extLst>
          </p:cNvPr>
          <p:cNvSpPr txBox="1"/>
          <p:nvPr/>
        </p:nvSpPr>
        <p:spPr>
          <a:xfrm>
            <a:off x="3030877" y="3977606"/>
            <a:ext cx="8219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(3,-1)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C141D1-8664-42E5-9F0C-5DB18C5A700F}"/>
              </a:ext>
            </a:extLst>
          </p:cNvPr>
          <p:cNvSpPr txBox="1"/>
          <p:nvPr/>
        </p:nvSpPr>
        <p:spPr>
          <a:xfrm>
            <a:off x="4121275" y="4319097"/>
            <a:ext cx="159115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Print 3,2,-1</a:t>
            </a:r>
            <a:endParaRPr lang="en-NL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3C64A-6F94-4808-8D1B-E8DCF0BAFEE8}"/>
              </a:ext>
            </a:extLst>
          </p:cNvPr>
          <p:cNvSpPr txBox="1"/>
          <p:nvPr/>
        </p:nvSpPr>
        <p:spPr>
          <a:xfrm>
            <a:off x="3010329" y="4517201"/>
            <a:ext cx="821932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/>
              <a:t>1,0,3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211192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09129-25B0-4418-9B93-49870043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Default Values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4F12AD-13F3-4BCF-979D-5B1CA47FA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642" y="1884487"/>
            <a:ext cx="8077200" cy="2886075"/>
          </a:xfrm>
        </p:spPr>
      </p:pic>
    </p:spTree>
    <p:extLst>
      <p:ext uri="{BB962C8B-B14F-4D97-AF65-F5344CB8AC3E}">
        <p14:creationId xmlns:p14="http://schemas.microsoft.com/office/powerpoint/2010/main" val="163315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EF7F7-3AD5-49EC-8704-449A46BF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6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9CF60-E43A-4542-97AF-9D981D09B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794D1-B432-4942-A412-5472254B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1" y="1825625"/>
            <a:ext cx="69151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E5043-C5BE-4075-A0E2-A778181B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0C176-D153-4637-A4E1-C87B7A7D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44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Started by Guido Van Rossum as a hobby</a:t>
            </a:r>
            <a:endParaRPr lang="en-US" dirty="0"/>
          </a:p>
          <a:p>
            <a:r>
              <a:rPr lang="en-US" dirty="0">
                <a:cs typeface="Calibri"/>
              </a:rPr>
              <a:t>Now widely spread</a:t>
            </a:r>
          </a:p>
          <a:p>
            <a:r>
              <a:rPr lang="en-US" dirty="0">
                <a:cs typeface="Calibri"/>
              </a:rPr>
              <a:t>Open Source! Free!</a:t>
            </a:r>
          </a:p>
          <a:p>
            <a:r>
              <a:rPr lang="en-US" dirty="0">
                <a:cs typeface="Calibri"/>
              </a:rPr>
              <a:t>Versatile</a:t>
            </a:r>
          </a:p>
        </p:txBody>
      </p:sp>
      <p:pic>
        <p:nvPicPr>
          <p:cNvPr id="5" name="Picture 4" title="Photograph of Guido Van Rossum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10643" y="0"/>
            <a:ext cx="2081357" cy="1988488"/>
          </a:xfrm>
          <a:prstGeom prst="rect">
            <a:avLst/>
          </a:prstGeom>
        </p:spPr>
      </p:pic>
      <p:pic>
        <p:nvPicPr>
          <p:cNvPr id="6" name="Picture 6" title="Graphic showing most popular coding languages of 2016">
            <a:extLst>
              <a:ext uri="{FF2B5EF4-FFF2-40B4-BE49-F238E27FC236}">
                <a16:creationId xmlns:a16="http://schemas.microsoft.com/office/drawing/2014/main" id="{5234584C-946B-4214-A9AD-49ABC492B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349" y="1419277"/>
            <a:ext cx="6882594" cy="5164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03345" y="1988488"/>
            <a:ext cx="15886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Guido Van Rossum by </a:t>
            </a:r>
            <a:r>
              <a:rPr lang="en-GB" sz="1400" dirty="0">
                <a:hlinkClick r:id="rId5"/>
              </a:rPr>
              <a:t>Doc </a:t>
            </a:r>
            <a:r>
              <a:rPr lang="en-GB" sz="1400" dirty="0" err="1">
                <a:hlinkClick r:id="rId5"/>
              </a:rPr>
              <a:t>Searls</a:t>
            </a:r>
            <a:r>
              <a:rPr lang="en-GB" sz="1400" dirty="0">
                <a:hlinkClick r:id="rId5"/>
              </a:rPr>
              <a:t> on Flickr</a:t>
            </a:r>
            <a:r>
              <a:rPr lang="en-GB" sz="1400" dirty="0"/>
              <a:t> CC-BY-SA</a:t>
            </a:r>
          </a:p>
        </p:txBody>
      </p:sp>
    </p:spTree>
    <p:extLst>
      <p:ext uri="{BB962C8B-B14F-4D97-AF65-F5344CB8AC3E}">
        <p14:creationId xmlns:p14="http://schemas.microsoft.com/office/powerpoint/2010/main" val="38562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030D-C70C-4BED-A388-94B672FD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Values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2EB05-1E73-436E-8A08-EC688958B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4463A-86C1-42B6-A126-BEBA4A69D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9544"/>
            <a:ext cx="82581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33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E263-9356-4034-BF72-11744C0E9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Modules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7F786-DDF3-4FB0-9091-47BCE0A9F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EEEB3-9212-470C-BE7F-B276A238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439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04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8898C-8303-46A1-AB80-97F8DCF12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Importing Modules 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482C-F404-47BD-B0C7-056F1F70C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F90C4-CC53-4E4E-A067-B93F6CE00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629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63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23085-D8B6-416D-B0E7-8152E156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Alias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68789-B288-4D0A-A2FB-3C7515707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CA2CB-56A2-41B7-B552-49D37C0AE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8153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87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1F60-BA92-494E-B717-A27A0283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Module Search Path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1120-2097-4406-8A09-270C9D58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49AAD-598B-466C-9360-7229CD208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200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25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BE60-0BCE-47DE-B647-59EEE7989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4B613-0DBE-44EE-BD82-C6AA10BE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074" name="Picture 2" descr="Pioneer Valley High School: Fine Arts - Mathematics Department">
            <a:extLst>
              <a:ext uri="{FF2B5EF4-FFF2-40B4-BE49-F238E27FC236}">
                <a16:creationId xmlns:a16="http://schemas.microsoft.com/office/drawing/2014/main" id="{88DDA354-480E-4B4D-A71F-4055F7E6F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134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10B2-0296-44D6-87A3-C1A29D66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A97E-6216-496C-8556-7A8F0F04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51DF-292C-4115-B3A2-4D8AA791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5910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0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6C82B-D9DB-464E-ADE5-17D347FD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Arithmetic</a:t>
            </a:r>
            <a:br>
              <a:rPr lang="en-GB" dirty="0"/>
            </a:br>
            <a:r>
              <a:rPr lang="en-GB" dirty="0"/>
              <a:t>Operators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A6F6-605F-492F-9294-33239D53F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8BE76-BA1B-4BF0-9FF4-9E1DA79D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34" y="377491"/>
            <a:ext cx="82677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0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692BA-3294-47DC-B244-62FE68BA2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7942-9918-4B16-A955-A5E224D4B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EFD12-6557-40FE-A792-11879BBC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373" y="421356"/>
            <a:ext cx="62388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9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1B0E2-91C5-4587-B5D0-C6525ADC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7 Floor and Modulus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B940CB-37A6-402A-B610-9B9DD5EA1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444" y="1519237"/>
            <a:ext cx="8181975" cy="3819525"/>
          </a:xfrm>
        </p:spPr>
      </p:pic>
    </p:spTree>
    <p:extLst>
      <p:ext uri="{BB962C8B-B14F-4D97-AF65-F5344CB8AC3E}">
        <p14:creationId xmlns:p14="http://schemas.microsoft.com/office/powerpoint/2010/main" val="205274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A8572-4936-4C66-A399-23635727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Python today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1FB7-B4BF-41B7-8109-FD99C678A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Developed a large and active scientific computing and data analysis community</a:t>
            </a:r>
            <a:endParaRPr lang="en-US"/>
          </a:p>
          <a:p>
            <a:r>
              <a:rPr lang="en-US">
                <a:cs typeface="Calibri"/>
              </a:rPr>
              <a:t>Now one of the most important languages for</a:t>
            </a:r>
          </a:p>
          <a:p>
            <a:pPr lvl="1"/>
            <a:r>
              <a:rPr lang="en-US">
                <a:cs typeface="Calibri"/>
              </a:rPr>
              <a:t>Data science</a:t>
            </a:r>
          </a:p>
          <a:p>
            <a:pPr lvl="1"/>
            <a:r>
              <a:rPr lang="en-US">
                <a:cs typeface="Calibri"/>
              </a:rPr>
              <a:t>Machine learning</a:t>
            </a:r>
          </a:p>
          <a:p>
            <a:pPr lvl="1"/>
            <a:r>
              <a:rPr lang="en-US">
                <a:cs typeface="Calibri"/>
              </a:rPr>
              <a:t>General software development</a:t>
            </a:r>
          </a:p>
          <a:p>
            <a:r>
              <a:rPr lang="en-US">
                <a:cs typeface="Calibri"/>
              </a:rPr>
              <a:t>Packages: NumPy, pandas, matplotlib, SciPy, </a:t>
            </a:r>
            <a:r>
              <a:rPr lang="en-US" err="1">
                <a:cs typeface="Calibri"/>
              </a:rPr>
              <a:t>scikit</a:t>
            </a:r>
            <a:r>
              <a:rPr lang="en-US">
                <a:cs typeface="Calibri"/>
              </a:rPr>
              <a:t>-learn, </a:t>
            </a:r>
            <a:r>
              <a:rPr lang="en-US" err="1">
                <a:cs typeface="Calibri"/>
              </a:rPr>
              <a:t>statsmodels</a:t>
            </a:r>
          </a:p>
          <a:p>
            <a:pPr lvl="1"/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6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ECB9-F6BC-4FB0-8CBC-39C494085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Assignment</a:t>
            </a:r>
            <a:br>
              <a:rPr lang="en-GB" dirty="0"/>
            </a:br>
            <a:r>
              <a:rPr lang="en-GB" dirty="0"/>
              <a:t>Operators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6066-72C6-4051-B83B-36C35341C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1B52E-5CE1-495A-8218-3FACD15F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664" y="0"/>
            <a:ext cx="755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72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569E8-885D-4A8C-9219-683AE631B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Operator Precedence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D1801-DF05-425D-A40D-26E6A7D17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4E686-7C95-431A-930E-1B483052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2962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63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0DA04-7665-49EC-B6C1-A31315BD5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Build-in Math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4D4F-AB77-43FB-A1D5-619A6681E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E3AD3-1C96-4520-9D32-166F3E74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46" y="1888457"/>
            <a:ext cx="8296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65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AE5C-17E1-4048-BD75-9ECB9D3A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83C8A-A88E-468E-B5AA-C35BDD17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931A7-8523-4F39-9365-B1F533C3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15294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42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DB2A-B9D2-477E-A79B-2D845DBD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A7C33-A07D-47CC-A05F-9C8559084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51B9A-CF7F-4035-BE8F-6C0B8F26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343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623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060A-471F-43D7-9A26-4790FDE3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C601E-5A38-4AE6-82B2-EB8D80567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0C30E-10B6-49A9-BB41-DDA65B29C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74" y="159419"/>
            <a:ext cx="6029325" cy="2400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97DB2D-8D3C-457D-95BB-6BF2D750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4" y="2667000"/>
            <a:ext cx="81438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26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05568-332F-4666-9FF7-D352F153B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588CA-C5B9-4B7A-B9DD-28AE90ED6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309B4-A8F8-4702-8A0E-B095E0B5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476"/>
            <a:ext cx="81629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57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78F8-649F-4F60-B91A-1B364B639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Math Module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5AACB-8AC6-4641-B8B3-09973D0F0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BA30-DCF9-4CBE-8904-D1402E52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962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75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FBCA3-96E4-4BEC-A324-86B92F3C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70F2-B91C-4B23-93EA-EA56021F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D5EAD-9EA5-499D-B224-B2F786226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83" y="0"/>
            <a:ext cx="658920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E4A9DD-6B5B-4EC7-BA06-C3AE77DC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69" y="176568"/>
            <a:ext cx="518618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21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B187-6B2F-43B6-A3FE-D671ED76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Math 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AD2D2-57B4-44FC-83A0-F5212D010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84227-3D63-47CD-9F0B-6518DA3D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3625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663B-DA00-4AE7-8A31-6FC1E98A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7F3E8-0DDF-445A-A01C-1C3288B81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The Basics | Wine Enthusiast">
            <a:extLst>
              <a:ext uri="{FF2B5EF4-FFF2-40B4-BE49-F238E27FC236}">
                <a16:creationId xmlns:a16="http://schemas.microsoft.com/office/drawing/2014/main" id="{6570968F-0E69-4A9D-B163-3EC82248A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76338"/>
            <a:ext cx="97536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8059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F3B4-E742-42EE-B668-39A3705E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Module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0669F-821D-4E4D-A713-184F43B74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0B4E6-F1CA-4EE6-9EEE-EEFF30EA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43" y="1825625"/>
            <a:ext cx="52673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52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6EA6-2B99-449F-A569-1857C513D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FFB58-0865-48EC-B5B5-A018AEF5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3FF97-6679-4308-972A-F5E974D7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274" y="0"/>
            <a:ext cx="6695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338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A3AA-F846-4F50-8B97-6252A0FC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Seeding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B5E14-911C-4EE3-9C76-5133CBF3D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E4504-0D3B-47E7-82D3-E4A1FD57F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82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26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650F-32DF-4998-8BB0-87E2431D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8 How Many Pizzas do we need?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D127-A608-4ADF-9C90-5D66BE67A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6117E-6E67-4446-8256-ABF6B30C9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867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4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1173A-82C5-43B1-8854-A083196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ACA4-7394-435A-96CE-EB6CC0B8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 descr="String data-type in Python programming language | PrepInsta">
            <a:extLst>
              <a:ext uri="{FF2B5EF4-FFF2-40B4-BE49-F238E27FC236}">
                <a16:creationId xmlns:a16="http://schemas.microsoft.com/office/drawing/2014/main" id="{CE35FD0D-D4C9-4BF5-99C7-BE77F2DE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070" y="446070"/>
            <a:ext cx="5923908" cy="59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6338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2BB0-131E-432C-9C4C-A9AA3E07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Python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13CC-C604-45B1-8DE9-4D88A407F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76E7C-23E4-422D-9301-C3FB6EBC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63" y="1825625"/>
            <a:ext cx="36290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85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0605-38AA-4FB7-BED4-105E5F6F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Escaping Characters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2980F-4382-4445-BD1B-E74069B1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C252F-0958-4698-8B84-0E9BBF33D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9914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22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BAD9-9F3D-47FC-BF22-61E1F0A1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Characters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1C62-8203-45E7-9677-9FF5EF35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729BB-8E6A-442E-AFBE-D022415A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1494"/>
            <a:ext cx="81724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298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BD7F-096C-46FA-A7EA-936B0900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Oefening</a:t>
            </a:r>
            <a:r>
              <a:rPr lang="en-GB" dirty="0"/>
              <a:t>	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4868-1EE2-480C-9BFD-667F3DC57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Hij</a:t>
            </a:r>
            <a:r>
              <a:rPr lang="en-GB" dirty="0"/>
              <a:t> </a:t>
            </a:r>
            <a:r>
              <a:rPr lang="en-GB" dirty="0" err="1"/>
              <a:t>zei</a:t>
            </a:r>
            <a:r>
              <a:rPr lang="en-GB" dirty="0"/>
              <a:t>: “</a:t>
            </a:r>
            <a:r>
              <a:rPr lang="en-GB" dirty="0" err="1"/>
              <a:t>Dit</a:t>
            </a:r>
            <a:r>
              <a:rPr lang="en-GB" dirty="0"/>
              <a:t> is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lastige</a:t>
            </a:r>
            <a:r>
              <a:rPr lang="en-GB" dirty="0"/>
              <a:t> </a:t>
            </a:r>
            <a:r>
              <a:rPr lang="en-GB" dirty="0" err="1"/>
              <a:t>tekst</a:t>
            </a:r>
            <a:r>
              <a:rPr lang="en-GB" dirty="0"/>
              <a:t>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printen</a:t>
            </a:r>
            <a:r>
              <a:rPr lang="en-GB" dirty="0"/>
              <a:t>”</a:t>
            </a:r>
          </a:p>
          <a:p>
            <a:r>
              <a:rPr lang="en-GB" dirty="0"/>
              <a:t>Piet </a:t>
            </a:r>
            <a:r>
              <a:rPr lang="en-GB" dirty="0" err="1"/>
              <a:t>zei</a:t>
            </a:r>
            <a:r>
              <a:rPr lang="en-GB" dirty="0"/>
              <a:t>: “Peter’s Tas </a:t>
            </a:r>
            <a:r>
              <a:rPr lang="en-GB" dirty="0" err="1"/>
              <a:t>ligt</a:t>
            </a:r>
            <a:r>
              <a:rPr lang="en-GB" dirty="0"/>
              <a:t> </a:t>
            </a:r>
            <a:r>
              <a:rPr lang="en-GB" dirty="0" err="1"/>
              <a:t>nog</a:t>
            </a:r>
            <a:r>
              <a:rPr lang="en-GB" dirty="0"/>
              <a:t> </a:t>
            </a:r>
            <a:r>
              <a:rPr lang="en-GB" dirty="0" err="1"/>
              <a:t>thuis</a:t>
            </a:r>
            <a:r>
              <a:rPr lang="en-GB" dirty="0"/>
              <a:t>”.</a:t>
            </a:r>
          </a:p>
          <a:p>
            <a:r>
              <a:rPr lang="en-GB" dirty="0"/>
              <a:t>C:\test\new.txt</a:t>
            </a:r>
          </a:p>
          <a:p>
            <a:endParaRPr lang="en-GB" dirty="0"/>
          </a:p>
          <a:p>
            <a:r>
              <a:rPr lang="en-GB" dirty="0"/>
              <a:t>Print </a:t>
            </a:r>
            <a:r>
              <a:rPr lang="en-GB" dirty="0" err="1"/>
              <a:t>deze</a:t>
            </a:r>
            <a:r>
              <a:rPr lang="en-GB" dirty="0"/>
              <a:t> </a:t>
            </a:r>
            <a:r>
              <a:rPr lang="en-GB" dirty="0" err="1"/>
              <a:t>zinnen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75783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1DAD-3CC0-40FD-A201-C16D4EA8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Triple Quote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7FBB-A730-491E-91A1-AED190C19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59339-66DF-4677-8724-8AC928409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505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BE7B-1E81-46AD-BC71-F8FEC941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Running Python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4D7F-4708-45C6-A32A-BF4194873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4D607-4FC8-436C-8658-B98E3586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381" y="1825625"/>
            <a:ext cx="87249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150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9B07-5C73-420B-A814-F19C0D3A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FE7E-0216-4ED9-AFFB-E38597D0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FA82F-D1D5-4786-A92F-C0E4DEA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495300"/>
            <a:ext cx="83343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677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9987-221B-4FA0-8765-C4E4DC7A7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Indexing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78627-BC41-45FE-AD61-B5F21A13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6933F-C4A9-4020-A3B2-E763044A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91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107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2ADA2-00D5-4C0F-8894-FE4103FDC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7650-EDAD-4881-8C21-1805FFE02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6CA13-E9F7-483D-AC42-0B57EB7D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8566"/>
            <a:ext cx="7826887" cy="4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15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09ED-568F-48DD-8C3F-9C3C4EE28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9 Indexing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E8A91-28D6-4CE3-ADD7-1ADAB3029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17126-B5FE-42E7-9093-201B57FAE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10531"/>
            <a:ext cx="75247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80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9A0A-2623-4636-9CE5-FC73B2C7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E0EE0-C1E8-47B2-9880-2E824120F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6EC49-58DC-449A-AB81-42C1AD330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5228"/>
            <a:ext cx="8343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9D34A-6056-406B-A98E-57FBF047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Slicing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ACAB6-645A-4E37-B146-B7182567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336E6-0D29-4F6E-9E24-3A82BB194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629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3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073E-311C-45E0-99B3-B6F91708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D3018-B712-4857-AFA5-3277FC939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20EB1-94B6-46CE-A3E9-A0686ECF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35"/>
            <a:ext cx="6596483" cy="599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240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CCF08-373F-42C2-A664-FD48A28D7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10 Slicing Strings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55BB5-780A-45D9-815E-368803FCA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0969F3-F001-4C10-ABD4-BD45925C3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25600"/>
            <a:ext cx="7915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6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773-413B-4EBE-9C88-DF9F2DC07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BCA8-E708-4EBA-9862-15C82CD0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5EA6-97D6-4B7E-A3ED-EE228186A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6" y="261937"/>
            <a:ext cx="7648199" cy="41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118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A75CC-1DF6-4644-91F6-24AB0DDA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Concatenation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FF971-D7C3-4463-93A1-4304E0F8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71BAB3-2EE9-43C6-8270-D291C72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438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9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2E6D-9456-42AD-A508-813D81BA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Editors and IDEs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10013-C7C9-42D1-9796-181C1368E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43912-A7BC-436F-A86A-2DA2F29A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7156"/>
            <a:ext cx="828675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554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011-437D-4A12-A8E5-EB637541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Repetition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9B245-125A-4405-AD80-B5CD6C4B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E0DE4-9910-49F0-BD9B-3BFDAEC1A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6104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22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33F94-58AE-4914-9A9E-1F3D8D34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11 Repetition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4865-8037-4639-91D6-3CB1C9527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6B478-3C13-4CA2-8CA7-5D6E4304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1915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65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851A-2949-4EC1-9358-930B280C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</a:t>
            </a:r>
            <a:r>
              <a:rPr lang="en-GB" dirty="0" err="1"/>
              <a:t>Concat</a:t>
            </a:r>
            <a:r>
              <a:rPr lang="en-GB" dirty="0"/>
              <a:t> and Repeat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972A3-109C-4DE3-B8FB-F08DC0A9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8893F-D943-4B0E-8841-E5EC17307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2296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2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210C-657B-4D78-B199-4F3066ED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</a:t>
            </a:r>
            <a:br>
              <a:rPr lang="en-GB" dirty="0"/>
            </a:br>
            <a:r>
              <a:rPr lang="en-GB" dirty="0"/>
              <a:t>Methods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23A45-38C4-4C2A-A6ED-0B1CF0C57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CF52A-4F60-4559-BD71-C02DB3A8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07" y="0"/>
            <a:ext cx="6077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6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3E85-C196-4687-A5A6-539B1EE2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12863-0084-4A5C-BB41-C88A65DA1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B6D1E-73DE-4E39-AEE7-C24367F7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34094" cy="632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3346A7-E426-4137-95DC-082A444EC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94" y="0"/>
            <a:ext cx="6033293" cy="30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124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25A46-5007-44A9-AA26-44D6C861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62028-472D-4CB0-A5EA-F4345593D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BEF2-38FE-472D-AFCD-3EEFBB9D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84" y="0"/>
            <a:ext cx="7459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795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2C88-003E-49FE-947D-ED090740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String Formatting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7DAD5-5477-4355-BA6B-0B043BE09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800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1B0B-1BFB-487D-9FC5-2584A673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BEF3-B901-4EF4-8E4F-1F8BE5CC4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22E35-3BD3-4E6B-A226-9977C15B2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106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6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483</Words>
  <Application>Microsoft Office PowerPoint</Application>
  <PresentationFormat>Widescreen</PresentationFormat>
  <Paragraphs>113</Paragraphs>
  <Slides>86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0" baseType="lpstr">
      <vt:lpstr>Arial</vt:lpstr>
      <vt:lpstr>Calibri</vt:lpstr>
      <vt:lpstr>Calibri Light</vt:lpstr>
      <vt:lpstr>Office Theme</vt:lpstr>
      <vt:lpstr>PowerPoint Presentation</vt:lpstr>
      <vt:lpstr>Now let me ask something..</vt:lpstr>
      <vt:lpstr>Failure</vt:lpstr>
      <vt:lpstr>History</vt:lpstr>
      <vt:lpstr>Python today</vt:lpstr>
      <vt:lpstr>PowerPoint Presentation</vt:lpstr>
      <vt:lpstr>Running Python</vt:lpstr>
      <vt:lpstr>Editors and IDEs</vt:lpstr>
      <vt:lpstr>IDLE</vt:lpstr>
      <vt:lpstr>Exercise 1 Hello World</vt:lpstr>
      <vt:lpstr>Literal and Comments</vt:lpstr>
      <vt:lpstr>Datatypes</vt:lpstr>
      <vt:lpstr>Exercise 2</vt:lpstr>
      <vt:lpstr>Variables</vt:lpstr>
      <vt:lpstr>Variable Assignment</vt:lpstr>
      <vt:lpstr>Simultaneous Assignment</vt:lpstr>
      <vt:lpstr>Exercise 3 A simple Python Script</vt:lpstr>
      <vt:lpstr>Constants</vt:lpstr>
      <vt:lpstr>Deleting a variable</vt:lpstr>
      <vt:lpstr>Writing a Python Module – main()</vt:lpstr>
      <vt:lpstr>Print() function</vt:lpstr>
      <vt:lpstr>Named Arguments</vt:lpstr>
      <vt:lpstr>Collecting User Input</vt:lpstr>
      <vt:lpstr>Exercise 4 Hello You</vt:lpstr>
      <vt:lpstr>Getting Help</vt:lpstr>
      <vt:lpstr>PowerPoint Presentation</vt:lpstr>
      <vt:lpstr>Functions and Modules</vt:lpstr>
      <vt:lpstr>Defining Functions</vt:lpstr>
      <vt:lpstr>Example</vt:lpstr>
      <vt:lpstr>Variable Scope</vt:lpstr>
      <vt:lpstr>Global Variables</vt:lpstr>
      <vt:lpstr>PowerPoint Presentation</vt:lpstr>
      <vt:lpstr>Function Parameters</vt:lpstr>
      <vt:lpstr>Parameter Example</vt:lpstr>
      <vt:lpstr>Parameter Names in calls</vt:lpstr>
      <vt:lpstr>Exercise 5 A Function with Parameters</vt:lpstr>
      <vt:lpstr>Exercise 5 Challenge</vt:lpstr>
      <vt:lpstr>Default Values</vt:lpstr>
      <vt:lpstr>Exercise 6</vt:lpstr>
      <vt:lpstr>Returning Values</vt:lpstr>
      <vt:lpstr>Importing Modules</vt:lpstr>
      <vt:lpstr>Importing Modules 2</vt:lpstr>
      <vt:lpstr>Module Alias</vt:lpstr>
      <vt:lpstr>Module Search Path</vt:lpstr>
      <vt:lpstr>PowerPoint Presentation</vt:lpstr>
      <vt:lpstr>Math</vt:lpstr>
      <vt:lpstr>Arithmetic Operators</vt:lpstr>
      <vt:lpstr>Example</vt:lpstr>
      <vt:lpstr>Exercise 7 Floor and Modulus</vt:lpstr>
      <vt:lpstr>Assignment Operators</vt:lpstr>
      <vt:lpstr>Operator Precedence</vt:lpstr>
      <vt:lpstr>Build-in Math Functions</vt:lpstr>
      <vt:lpstr>PowerPoint Presentation</vt:lpstr>
      <vt:lpstr>PowerPoint Presentation</vt:lpstr>
      <vt:lpstr>PowerPoint Presentation</vt:lpstr>
      <vt:lpstr>PowerPoint Presentation</vt:lpstr>
      <vt:lpstr>The Math Module</vt:lpstr>
      <vt:lpstr>PowerPoint Presentation</vt:lpstr>
      <vt:lpstr>Additional Math Functions</vt:lpstr>
      <vt:lpstr>Random Module</vt:lpstr>
      <vt:lpstr>PowerPoint Presentation</vt:lpstr>
      <vt:lpstr>Seeding</vt:lpstr>
      <vt:lpstr>Exercise 8 How Many Pizzas do we need?</vt:lpstr>
      <vt:lpstr>PowerPoint Presentation</vt:lpstr>
      <vt:lpstr>Python Strings</vt:lpstr>
      <vt:lpstr>Escaping Characters</vt:lpstr>
      <vt:lpstr>Special Characters</vt:lpstr>
      <vt:lpstr>Oefening </vt:lpstr>
      <vt:lpstr>Triple Quote</vt:lpstr>
      <vt:lpstr>PowerPoint Presentation</vt:lpstr>
      <vt:lpstr>String Indexing</vt:lpstr>
      <vt:lpstr>PowerPoint Presentation</vt:lpstr>
      <vt:lpstr>Exercise 9 Indexing Strings</vt:lpstr>
      <vt:lpstr>PowerPoint Presentation</vt:lpstr>
      <vt:lpstr>Slicing Strings</vt:lpstr>
      <vt:lpstr>PowerPoint Presentation</vt:lpstr>
      <vt:lpstr>Exercise 10 Slicing Strings</vt:lpstr>
      <vt:lpstr>PowerPoint Presentation</vt:lpstr>
      <vt:lpstr>Concatenation</vt:lpstr>
      <vt:lpstr>Repetition</vt:lpstr>
      <vt:lpstr>Exercise 11 Repetition</vt:lpstr>
      <vt:lpstr>Combining Concat and Repeat</vt:lpstr>
      <vt:lpstr>String Methods</vt:lpstr>
      <vt:lpstr>PowerPoint Presentation</vt:lpstr>
      <vt:lpstr>PowerPoint Presentation</vt:lpstr>
      <vt:lpstr>String Formatting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biesheuvel</dc:creator>
  <cp:lastModifiedBy>patrick biesheuvel</cp:lastModifiedBy>
  <cp:revision>18</cp:revision>
  <dcterms:created xsi:type="dcterms:W3CDTF">2021-07-01T06:23:54Z</dcterms:created>
  <dcterms:modified xsi:type="dcterms:W3CDTF">2021-07-01T14:27:47Z</dcterms:modified>
</cp:coreProperties>
</file>